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embeddedFontLst>
    <p:embeddedFont>
      <p:font typeface="FZ Sans KR" panose="020B0200000000000000" pitchFamily="50" charset="-127"/>
      <p:regular r:id="rId10"/>
      <p:bold r:id="rId1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font" Target="fonts/font1.fntdata"/><Relationship Id="rId11" Type="http://schemas.openxmlformats.org/officeDocument/2006/relationships/font" Target="fonts/font2.fntdata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1"/>
  <c:style val="2"/>
  <c:chart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유입 (백 명)</c:v>
                </c:pt>
              </c:strCache>
            </c:strRef>
          </c:tx>
          <c:spPr>
            <a:solidFill>
              <a:srgbClr val="3182F6"/>
            </a:solidFill>
          </c:spPr>
          <c:invertIfNegative val="1"/>
          <c:cat>
            <c:strRef>
              <c:f>Sheet1!$A$2:$A$6</c:f>
              <c:strCache>
                <c:ptCount val="5"/>
                <c:pt idx="0">
                  <c:v>검색</c:v>
                </c:pt>
                <c:pt idx="1">
                  <c:v>SNS</c:v>
                </c:pt>
                <c:pt idx="2">
                  <c:v>광고</c:v>
                </c:pt>
                <c:pt idx="3">
                  <c:v>메일</c:v>
                </c:pt>
                <c:pt idx="4">
                  <c:v>추천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180</c:v>
                </c:pt>
                <c:pt idx="1">
                  <c:v>142</c:v>
                </c:pt>
                <c:pt idx="2">
                  <c:v>96</c:v>
                </c:pt>
                <c:pt idx="3">
                  <c:v>38</c:v>
                </c:pt>
                <c:pt idx="4">
                  <c:v>26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33BB-447B-977A-6D1DB47A682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전환 (건)</c:v>
                </c:pt>
              </c:strCache>
            </c:strRef>
          </c:tx>
          <c:spPr>
            <a:solidFill>
              <a:srgbClr val="C9CEDB"/>
            </a:solidFill>
          </c:spPr>
          <c:invertIfNegative val="1"/>
          <c:cat>
            <c:strRef>
              <c:f>Sheet1!$A$2:$A$6</c:f>
              <c:strCache>
                <c:ptCount val="5"/>
                <c:pt idx="0">
                  <c:v>검색</c:v>
                </c:pt>
                <c:pt idx="1">
                  <c:v>SNS</c:v>
                </c:pt>
                <c:pt idx="2">
                  <c:v>광고</c:v>
                </c:pt>
                <c:pt idx="3">
                  <c:v>메일</c:v>
                </c:pt>
                <c:pt idx="4">
                  <c:v>추천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52</c:v>
                </c:pt>
                <c:pt idx="1">
                  <c:v>18</c:v>
                </c:pt>
                <c:pt idx="2">
                  <c:v>41</c:v>
                </c:pt>
                <c:pt idx="3">
                  <c:v>22</c:v>
                </c:pt>
                <c:pt idx="4">
                  <c:v>19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1-33BB-447B-977A-6D1DB47A68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E5E8EB"/>
            </a:solidFill>
          </a:ln>
        </c:spPr>
        <c:txPr>
          <a:bodyPr/>
          <a:lstStyle/>
          <a:p>
            <a:pPr>
              <a:defRPr sz="1100">
                <a:solidFill>
                  <a:srgbClr val="8B95A1"/>
                </a:solidFill>
                <a:latin typeface="FZ Sans KR"/>
              </a:defRPr>
            </a:pPr>
            <a:endParaRPr lang="ko-KR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solidFill>
              <a:srgbClr val="E5E8EB"/>
            </a:solidFill>
          </a:ln>
        </c:spPr>
        <c:txPr>
          <a:bodyPr/>
          <a:lstStyle/>
          <a:p>
            <a:pPr>
              <a:defRPr sz="1100">
                <a:solidFill>
                  <a:srgbClr val="8B95A1"/>
                </a:solidFill>
                <a:latin typeface="FZ Sans KR"/>
              </a:defRPr>
            </a:pPr>
            <a:endParaRPr lang="ko-KR"/>
          </a:p>
        </c:txPr>
        <c:crossAx val="-2068027336"/>
        <c:crosses val="autoZero"/>
        <c:crossBetween val="between"/>
      </c:valAx>
    </c:plotArea>
    <c:legend>
      <c:legendPos val="t"/>
      <c:overlay val="0"/>
      <c:txPr>
        <a:bodyPr/>
        <a:lstStyle/>
        <a:p>
          <a:pPr>
            <a:defRPr sz="1100">
              <a:solidFill>
                <a:srgbClr val="4E5968"/>
              </a:solidFill>
              <a:latin typeface="FZ Sans KR"/>
            </a:defRPr>
          </a:pPr>
          <a:endParaRPr lang="ko-KR"/>
        </a:p>
      </c:txPr>
    </c:legend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59083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[표지] 보고 기간과 담당자를 채웁니다. 캠페인 단위로 보고한다면 부제를 캠페인명으로 바꾸세요.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[핵심 지표] 방문자·전환·비용은 같은 보고 기간과 집계 기준으로 입력하세요. 전환의 정의와 측정 누락 여부를 확인하고, 방문과 전환의 증감만으로 고객의 질이나 원인을 단정하지 마세요. 숫자는 예시이므로 실제 자료로 바꾸세요.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[채널별 성과] 차트를 클릭하고 마우스 오른쪽 버튼 → [데이터 편집]으로 실제 숫자를 넣으세요. 유입은 백 명, 전환은 건 단위이므로 두 막대 높이로 전환 효율을 비교하지 마세요. 같은 기간·정의의 유입 수와 전환 수로 전환율을 별도 계산하고 CPA·수익과 함께 검토하세요. 이 차트만으로 예산 확대·축소를 결정하지 마세요.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[목표 대비 실적] CPA 12,400원은 목표 10,000원보다 24% 높습니다. 예시의 76%는 100%에서 목표 초과율 24%를 뺀 표시이며 목표÷실적 비율과 다릅니다. 보고 기준에 맞는 산식을 정하고 설명하세요. 수치를 바꾸면 퍼센트 텍스트와 막대 길이도 직접 수정해야 합니다.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[잘된 것·아쉬운 것] 성과가 없던 시도를 적는 것이 더 중요합니다. 같은 실수를 반복하지 않는 것이 마케팅 예산을 아끼는 가장 확실한 방법입니다.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[예산 집행] 집행액과 전환 수는 같은 기간·기준으로 합산하세요. 전환 수가 0보다 클 때 합계 CPA는 전체 집행액÷전체 전환 수로 계산하며 채널별 CPA를 더하지 않습니다. 전환이 0이면 CPA 계산값 대신 미산출로 표시하세요. 유지·축소·확대는 예시이므로 수익과 측정 조건까지 확인해 실제 판단으로 바꾸세요.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[다음 달 계획] 목표를 숫자로 적어야 다음 보고에서 달성 여부를 판단할 수 있습니다. 예산과 담당을 함께 정하면 실행 확률이 올라갑니다.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eed:Rectangle 1"/>
          <p:cNvSpPr/>
          <p:nvPr/>
        </p:nvSpPr>
        <p:spPr>
          <a:xfrm>
            <a:off x="0" y="0"/>
            <a:ext cx="12191695" cy="2880360"/>
          </a:xfrm>
          <a:prstGeom prst="rect">
            <a:avLst/>
          </a:prstGeom>
          <a:solidFill>
            <a:srgbClr val="31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77240" y="868680"/>
            <a:ext cx="73152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spc="150">
                <a:solidFill>
                  <a:srgbClr val="BBD4FF"/>
                </a:solidFill>
                <a:latin typeface="FZ Sans KR"/>
              </a:rPr>
              <a:t>MARKETING REPORT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8686800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5600" b="1">
                <a:solidFill>
                  <a:srgbClr val="FFFFFF"/>
                </a:solidFill>
                <a:latin typeface="FZ Sans KR"/>
              </a:rPr>
              <a:t>마케팅 성과보고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3429000"/>
            <a:ext cx="731520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600" b="1">
                <a:solidFill>
                  <a:srgbClr val="191F28"/>
                </a:solidFill>
                <a:latin typeface="FZ Sans KR"/>
              </a:rPr>
              <a:t>2026년 __월</a:t>
            </a:r>
          </a:p>
        </p:txBody>
      </p:sp>
      <p:sp>
        <p:nvSpPr>
          <p:cNvPr id="6" name="Rectangle 5"/>
          <p:cNvSpPr/>
          <p:nvPr/>
        </p:nvSpPr>
        <p:spPr>
          <a:xfrm>
            <a:off x="777240" y="4224528"/>
            <a:ext cx="10637215" cy="7315"/>
          </a:xfrm>
          <a:prstGeom prst="rect">
            <a:avLst/>
          </a:prstGeom>
          <a:solidFill>
            <a:srgbClr val="E5E8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77240" y="4572000"/>
            <a:ext cx="2439847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>
                <a:solidFill>
                  <a:srgbClr val="8B95A1"/>
                </a:solidFill>
                <a:latin typeface="FZ Sans KR"/>
              </a:rPr>
              <a:t>담당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4919472"/>
            <a:ext cx="2439847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>
                <a:solidFill>
                  <a:srgbClr val="191F28"/>
                </a:solidFill>
                <a:latin typeface="FZ Sans KR"/>
              </a:rPr>
              <a:t>OOO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09695" y="4572000"/>
            <a:ext cx="2439847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>
                <a:solidFill>
                  <a:srgbClr val="8B95A1"/>
                </a:solidFill>
                <a:latin typeface="FZ Sans KR"/>
              </a:rPr>
              <a:t>채널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09695" y="4919472"/>
            <a:ext cx="2439847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>
                <a:solidFill>
                  <a:srgbClr val="191F28"/>
                </a:solidFill>
                <a:latin typeface="FZ Sans KR"/>
              </a:rPr>
              <a:t>OOO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42151" y="4572000"/>
            <a:ext cx="2439847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>
                <a:solidFill>
                  <a:srgbClr val="8B95A1"/>
                </a:solidFill>
                <a:latin typeface="FZ Sans KR"/>
              </a:rPr>
              <a:t>보고일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42151" y="4919472"/>
            <a:ext cx="2439847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>
                <a:solidFill>
                  <a:srgbClr val="191F28"/>
                </a:solidFill>
                <a:latin typeface="FZ Sans KR"/>
              </a:rPr>
              <a:t>2026. __ . __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974607" y="4572000"/>
            <a:ext cx="2439847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>
                <a:solidFill>
                  <a:srgbClr val="8B95A1"/>
                </a:solidFill>
                <a:latin typeface="FZ Sans KR"/>
              </a:rPr>
              <a:t>보고 대상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74607" y="4919472"/>
            <a:ext cx="2439847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>
                <a:solidFill>
                  <a:srgbClr val="191F28"/>
                </a:solidFill>
                <a:latin typeface="FZ Sans KR"/>
              </a:rPr>
              <a:t>OOO</a:t>
            </a:r>
          </a:p>
        </p:txBody>
      </p:sp>
      <p:sp>
        <p:nvSpPr>
          <p:cNvPr id="15" name="footer:TextBox 14"/>
          <p:cNvSpPr txBox="1"/>
          <p:nvPr/>
        </p:nvSpPr>
        <p:spPr>
          <a:xfrm>
            <a:off x="777240" y="598932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>
                <a:solidFill>
                  <a:srgbClr val="8B95A1"/>
                </a:solidFill>
                <a:latin typeface="FZ Sans KR"/>
              </a:rPr>
              <a:t>myformzip.com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7240" y="685800"/>
            <a:ext cx="64008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rgbClr val="3182F6"/>
                </a:solidFill>
                <a:latin typeface="FZ Sans KR"/>
              </a:rPr>
              <a:t>01  핵심 지표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097280"/>
            <a:ext cx="9875520" cy="1402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4000" b="1">
                <a:solidFill>
                  <a:srgbClr val="191F28"/>
                </a:solidFill>
                <a:latin typeface="FZ Sans KR"/>
              </a:rPr>
              <a:t>이번 달 마케팅 성적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77240" y="2286000"/>
            <a:ext cx="2439847" cy="1691640"/>
          </a:xfrm>
          <a:prstGeom prst="roundRect">
            <a:avLst>
              <a:gd name="adj" fmla="val 5500"/>
            </a:avLst>
          </a:prstGeom>
          <a:solidFill>
            <a:srgbClr val="F2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69848" y="2560320"/>
            <a:ext cx="1854631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>
                <a:solidFill>
                  <a:srgbClr val="8B95A1"/>
                </a:solidFill>
                <a:latin typeface="FZ Sans KR"/>
              </a:rPr>
              <a:t>방문자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9848" y="2944368"/>
            <a:ext cx="1854631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1">
                <a:solidFill>
                  <a:srgbClr val="191F28"/>
                </a:solidFill>
                <a:latin typeface="FZ Sans KR"/>
              </a:rPr>
              <a:t>48,200</a:t>
            </a:r>
            <a:r>
              <a:rPr sz="1700" b="1">
                <a:solidFill>
                  <a:srgbClr val="4E5968"/>
                </a:solidFill>
                <a:latin typeface="FZ Sans KR"/>
              </a:rPr>
              <a:t>명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509695" y="2286000"/>
            <a:ext cx="2439847" cy="1691640"/>
          </a:xfrm>
          <a:prstGeom prst="roundRect">
            <a:avLst>
              <a:gd name="adj" fmla="val 5500"/>
            </a:avLst>
          </a:prstGeom>
          <a:solidFill>
            <a:srgbClr val="F2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802303" y="2560320"/>
            <a:ext cx="1854631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>
                <a:solidFill>
                  <a:srgbClr val="8B95A1"/>
                </a:solidFill>
                <a:latin typeface="FZ Sans KR"/>
              </a:rPr>
              <a:t>전환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02303" y="2944368"/>
            <a:ext cx="1854631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1">
                <a:solidFill>
                  <a:srgbClr val="191F28"/>
                </a:solidFill>
                <a:latin typeface="FZ Sans KR"/>
              </a:rPr>
              <a:t>1,240</a:t>
            </a:r>
            <a:r>
              <a:rPr sz="1700" b="1">
                <a:solidFill>
                  <a:srgbClr val="4E5968"/>
                </a:solidFill>
                <a:latin typeface="FZ Sans KR"/>
              </a:rPr>
              <a:t>건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42151" y="2286000"/>
            <a:ext cx="2439847" cy="1691640"/>
          </a:xfrm>
          <a:prstGeom prst="roundRect">
            <a:avLst>
              <a:gd name="adj" fmla="val 5500"/>
            </a:avLst>
          </a:prstGeom>
          <a:solidFill>
            <a:srgbClr val="E8F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34759" y="2560320"/>
            <a:ext cx="1854631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>
                <a:solidFill>
                  <a:srgbClr val="3182F6"/>
                </a:solidFill>
                <a:latin typeface="FZ Sans KR"/>
              </a:rPr>
              <a:t>전환율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4759" y="2944368"/>
            <a:ext cx="1854631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1">
                <a:solidFill>
                  <a:srgbClr val="3182F6"/>
                </a:solidFill>
                <a:latin typeface="FZ Sans KR"/>
              </a:rPr>
              <a:t>2.6</a:t>
            </a:r>
            <a:r>
              <a:rPr sz="1700" b="1">
                <a:solidFill>
                  <a:srgbClr val="3182F6"/>
                </a:solidFill>
                <a:latin typeface="FZ Sans KR"/>
              </a:rPr>
              <a:t>%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974607" y="2286000"/>
            <a:ext cx="2439847" cy="1691640"/>
          </a:xfrm>
          <a:prstGeom prst="roundRect">
            <a:avLst>
              <a:gd name="adj" fmla="val 5500"/>
            </a:avLst>
          </a:prstGeom>
          <a:solidFill>
            <a:srgbClr val="F2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267215" y="2560320"/>
            <a:ext cx="1854631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>
                <a:solidFill>
                  <a:srgbClr val="8B95A1"/>
                </a:solidFill>
                <a:latin typeface="FZ Sans KR"/>
              </a:rPr>
              <a:t>CPA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267215" y="2944368"/>
            <a:ext cx="1854631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1">
                <a:solidFill>
                  <a:srgbClr val="191F28"/>
                </a:solidFill>
                <a:latin typeface="FZ Sans KR"/>
              </a:rPr>
              <a:t>12,400</a:t>
            </a:r>
            <a:r>
              <a:rPr sz="1700" b="1">
                <a:solidFill>
                  <a:srgbClr val="4E5968"/>
                </a:solidFill>
                <a:latin typeface="FZ Sans KR"/>
              </a:rPr>
              <a:t>원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77240" y="4206240"/>
            <a:ext cx="10637215" cy="1737360"/>
          </a:xfrm>
          <a:prstGeom prst="roundRect">
            <a:avLst>
              <a:gd name="adj" fmla="val 5500"/>
            </a:avLst>
          </a:prstGeom>
          <a:solidFill>
            <a:srgbClr val="F2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188720" y="4498848"/>
            <a:ext cx="2743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>
                <a:solidFill>
                  <a:srgbClr val="3182F6"/>
                </a:solidFill>
                <a:latin typeface="FZ Sans KR"/>
              </a:rPr>
              <a:t>용어 안내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88720" y="4864608"/>
            <a:ext cx="9814255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600" b="0">
                <a:solidFill>
                  <a:srgbClr val="191F28"/>
                </a:solidFill>
                <a:latin typeface="FZ Sans KR"/>
              </a:rPr>
              <a:t>전환 = 목표한 행동(구매·문의·가입)을 한 횟수. CPA = 전환 1건을 얻는 데 든 비용.</a:t>
            </a:r>
          </a:p>
        </p:txBody>
      </p:sp>
      <p:sp>
        <p:nvSpPr>
          <p:cNvPr id="19" name="footer:TextBox 18"/>
          <p:cNvSpPr txBox="1"/>
          <p:nvPr/>
        </p:nvSpPr>
        <p:spPr>
          <a:xfrm>
            <a:off x="777240" y="6327648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>
                <a:solidFill>
                  <a:srgbClr val="8B95A1"/>
                </a:solidFill>
                <a:latin typeface="FZ Sans KR"/>
              </a:rPr>
              <a:t>마케팅 성과보고</a:t>
            </a:r>
          </a:p>
        </p:txBody>
      </p:sp>
      <p:sp>
        <p:nvSpPr>
          <p:cNvPr id="20" name="footer:TextBox 19"/>
          <p:cNvSpPr txBox="1"/>
          <p:nvPr/>
        </p:nvSpPr>
        <p:spPr>
          <a:xfrm>
            <a:off x="10515600" y="63276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100" b="1">
                <a:solidFill>
                  <a:srgbClr val="8B95A1"/>
                </a:solidFill>
                <a:latin typeface="FZ Sans KR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7240" y="685800"/>
            <a:ext cx="64008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rgbClr val="3182F6"/>
                </a:solidFill>
                <a:latin typeface="FZ Sans KR"/>
              </a:rPr>
              <a:t>02  채널별 성과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097280"/>
            <a:ext cx="9875520" cy="1402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4000" b="1">
                <a:solidFill>
                  <a:srgbClr val="191F28"/>
                </a:solidFill>
                <a:latin typeface="FZ Sans KR"/>
              </a:rPr>
              <a:t>어디서 오고, 어디서 사나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777240" y="2331720"/>
          <a:ext cx="6766560" cy="3566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7955279" y="2331720"/>
            <a:ext cx="3459175" cy="3566160"/>
          </a:xfrm>
          <a:prstGeom prst="roundRect">
            <a:avLst>
              <a:gd name="adj" fmla="val 5500"/>
            </a:avLst>
          </a:prstGeom>
          <a:solidFill>
            <a:srgbClr val="E8F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75319" y="2651760"/>
            <a:ext cx="2819095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>
                <a:solidFill>
                  <a:srgbClr val="3182F6"/>
                </a:solidFill>
                <a:latin typeface="FZ Sans KR"/>
              </a:rPr>
              <a:t>이렇게 읽으세요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75319" y="3063240"/>
            <a:ext cx="2819095" cy="2651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400" b="0">
                <a:solidFill>
                  <a:srgbClr val="191F28"/>
                </a:solidFill>
                <a:latin typeface="FZ Sans KR"/>
              </a:rPr>
              <a:t>유입(백 명)과 전환(건)은 단위가 다릅니다.
높이만으로 효율을 판단하지 마세요.
같은 기간의 전환율·CPA와 수익을 함께 확인하세요.</a:t>
            </a:r>
          </a:p>
        </p:txBody>
      </p:sp>
      <p:sp>
        <p:nvSpPr>
          <p:cNvPr id="8" name="footer:TextBox 7"/>
          <p:cNvSpPr txBox="1"/>
          <p:nvPr/>
        </p:nvSpPr>
        <p:spPr>
          <a:xfrm>
            <a:off x="777240" y="6327648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>
                <a:solidFill>
                  <a:srgbClr val="8B95A1"/>
                </a:solidFill>
                <a:latin typeface="FZ Sans KR"/>
              </a:rPr>
              <a:t>마케팅 성과보고</a:t>
            </a:r>
          </a:p>
        </p:txBody>
      </p:sp>
      <p:sp>
        <p:nvSpPr>
          <p:cNvPr id="9" name="footer:TextBox 8"/>
          <p:cNvSpPr txBox="1"/>
          <p:nvPr/>
        </p:nvSpPr>
        <p:spPr>
          <a:xfrm>
            <a:off x="10515600" y="63276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100" b="1">
                <a:solidFill>
                  <a:srgbClr val="8B95A1"/>
                </a:solidFill>
                <a:latin typeface="FZ Sans KR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7240" y="685800"/>
            <a:ext cx="64008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rgbClr val="3182F6"/>
                </a:solidFill>
                <a:latin typeface="FZ Sans KR"/>
              </a:rPr>
              <a:t>03  목표 대비 실적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097280"/>
            <a:ext cx="9875520" cy="1402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4000" b="1">
                <a:solidFill>
                  <a:srgbClr val="191F28"/>
                </a:solidFill>
                <a:latin typeface="FZ Sans KR"/>
              </a:rPr>
              <a:t>계획대로 되고 있나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2194560"/>
            <a:ext cx="6382329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>
                <a:solidFill>
                  <a:srgbClr val="191F28"/>
                </a:solidFill>
                <a:latin typeface="FZ Sans KR"/>
              </a:rPr>
              <a:t>방문자 — 목표 50,000명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2194560"/>
            <a:ext cx="10637215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500" b="1">
                <a:solidFill>
                  <a:srgbClr val="3182F6"/>
                </a:solidFill>
                <a:latin typeface="FZ Sans KR"/>
              </a:rPr>
              <a:t>96%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596896"/>
            <a:ext cx="10637215" cy="155448"/>
          </a:xfrm>
          <a:prstGeom prst="roundRect">
            <a:avLst>
              <a:gd name="adj" fmla="val 50000"/>
            </a:avLst>
          </a:prstGeom>
          <a:solidFill>
            <a:srgbClr val="E5E8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777240" y="2596896"/>
            <a:ext cx="10211726" cy="155448"/>
          </a:xfrm>
          <a:prstGeom prst="roundRect">
            <a:avLst>
              <a:gd name="adj" fmla="val 50000"/>
            </a:avLst>
          </a:prstGeom>
          <a:solidFill>
            <a:srgbClr val="31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77240" y="2834639"/>
            <a:ext cx="1063721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>
                <a:solidFill>
                  <a:srgbClr val="8B95A1"/>
                </a:solidFill>
                <a:latin typeface="FZ Sans KR"/>
              </a:rPr>
              <a:t>48,200명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3163824"/>
            <a:ext cx="6382329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>
                <a:solidFill>
                  <a:srgbClr val="191F28"/>
                </a:solidFill>
                <a:latin typeface="FZ Sans KR"/>
              </a:rPr>
              <a:t>전환 — 목표 1,000건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163824"/>
            <a:ext cx="10637215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500" b="1">
                <a:solidFill>
                  <a:srgbClr val="3182F6"/>
                </a:solidFill>
                <a:latin typeface="FZ Sans KR"/>
              </a:rPr>
              <a:t>124%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566160"/>
            <a:ext cx="10637215" cy="155448"/>
          </a:xfrm>
          <a:prstGeom prst="roundRect">
            <a:avLst>
              <a:gd name="adj" fmla="val 50000"/>
            </a:avLst>
          </a:prstGeom>
          <a:solidFill>
            <a:srgbClr val="E5E8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777240" y="3566160"/>
            <a:ext cx="10637215" cy="155448"/>
          </a:xfrm>
          <a:prstGeom prst="roundRect">
            <a:avLst>
              <a:gd name="adj" fmla="val 50000"/>
            </a:avLst>
          </a:prstGeom>
          <a:solidFill>
            <a:srgbClr val="31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77240" y="3803904"/>
            <a:ext cx="1063721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>
                <a:solidFill>
                  <a:srgbClr val="8B95A1"/>
                </a:solidFill>
                <a:latin typeface="FZ Sans KR"/>
              </a:rPr>
              <a:t>1,240건 · 초과 달성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7240" y="4133087"/>
            <a:ext cx="6382329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>
                <a:solidFill>
                  <a:srgbClr val="191F28"/>
                </a:solidFill>
                <a:latin typeface="FZ Sans KR"/>
              </a:rPr>
              <a:t>전환율 — 목표 2.0%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7240" y="4133087"/>
            <a:ext cx="10637215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500" b="1">
                <a:solidFill>
                  <a:srgbClr val="3182F6"/>
                </a:solidFill>
                <a:latin typeface="FZ Sans KR"/>
              </a:rPr>
              <a:t>130%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77240" y="4535424"/>
            <a:ext cx="10637215" cy="155448"/>
          </a:xfrm>
          <a:prstGeom prst="roundRect">
            <a:avLst>
              <a:gd name="adj" fmla="val 50000"/>
            </a:avLst>
          </a:prstGeom>
          <a:solidFill>
            <a:srgbClr val="E5E8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777240" y="4535424"/>
            <a:ext cx="10637215" cy="155448"/>
          </a:xfrm>
          <a:prstGeom prst="roundRect">
            <a:avLst>
              <a:gd name="adj" fmla="val 50000"/>
            </a:avLst>
          </a:prstGeom>
          <a:solidFill>
            <a:srgbClr val="31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77240" y="4773168"/>
            <a:ext cx="1063721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>
                <a:solidFill>
                  <a:srgbClr val="8B95A1"/>
                </a:solidFill>
                <a:latin typeface="FZ Sans KR"/>
              </a:rPr>
              <a:t>2.6%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7240" y="5102352"/>
            <a:ext cx="6382329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>
                <a:solidFill>
                  <a:srgbClr val="191F28"/>
                </a:solidFill>
                <a:latin typeface="FZ Sans KR"/>
              </a:rPr>
              <a:t>CPA — 목표 10,000원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7240" y="5102352"/>
            <a:ext cx="10637215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500" b="1">
                <a:solidFill>
                  <a:srgbClr val="3182F6"/>
                </a:solidFill>
                <a:latin typeface="FZ Sans KR"/>
              </a:rPr>
              <a:t>76%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77240" y="5504688"/>
            <a:ext cx="10637215" cy="155448"/>
          </a:xfrm>
          <a:prstGeom prst="roundRect">
            <a:avLst>
              <a:gd name="adj" fmla="val 50000"/>
            </a:avLst>
          </a:prstGeom>
          <a:solidFill>
            <a:srgbClr val="E5E8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777240" y="5504688"/>
            <a:ext cx="8084283" cy="155448"/>
          </a:xfrm>
          <a:prstGeom prst="roundRect">
            <a:avLst>
              <a:gd name="adj" fmla="val 50000"/>
            </a:avLst>
          </a:prstGeom>
          <a:solidFill>
            <a:srgbClr val="31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777240" y="5742432"/>
            <a:ext cx="1063721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>
                <a:solidFill>
                  <a:srgbClr val="8B95A1"/>
                </a:solidFill>
                <a:latin typeface="FZ Sans KR"/>
              </a:rPr>
              <a:t>12,400원 · 목표 미달</a:t>
            </a:r>
          </a:p>
        </p:txBody>
      </p:sp>
      <p:sp>
        <p:nvSpPr>
          <p:cNvPr id="24" name="footer:TextBox 23"/>
          <p:cNvSpPr txBox="1"/>
          <p:nvPr/>
        </p:nvSpPr>
        <p:spPr>
          <a:xfrm>
            <a:off x="777240" y="6327648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>
                <a:solidFill>
                  <a:srgbClr val="8B95A1"/>
                </a:solidFill>
                <a:latin typeface="FZ Sans KR"/>
              </a:rPr>
              <a:t>마케팅 성과보고</a:t>
            </a:r>
          </a:p>
        </p:txBody>
      </p:sp>
      <p:sp>
        <p:nvSpPr>
          <p:cNvPr id="25" name="footer:TextBox 24"/>
          <p:cNvSpPr txBox="1"/>
          <p:nvPr/>
        </p:nvSpPr>
        <p:spPr>
          <a:xfrm>
            <a:off x="10515600" y="63276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100" b="1">
                <a:solidFill>
                  <a:srgbClr val="8B95A1"/>
                </a:solidFill>
                <a:latin typeface="FZ Sans KR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7240" y="685800"/>
            <a:ext cx="64008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rgbClr val="3182F6"/>
                </a:solidFill>
                <a:latin typeface="FZ Sans KR"/>
              </a:rPr>
              <a:t>04  잘된 것 · 아쉬운 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097280"/>
            <a:ext cx="9875520" cy="1402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4000" b="1">
                <a:solidFill>
                  <a:srgbClr val="191F28"/>
                </a:solidFill>
                <a:latin typeface="FZ Sans KR"/>
              </a:rPr>
              <a:t>무엇이 통했나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77240" y="2286000"/>
            <a:ext cx="5172303" cy="3200400"/>
          </a:xfrm>
          <a:prstGeom prst="roundRect">
            <a:avLst>
              <a:gd name="adj" fmla="val 5500"/>
            </a:avLst>
          </a:prstGeom>
          <a:solidFill>
            <a:srgbClr val="F2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88720" y="2633472"/>
            <a:ext cx="32004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rgbClr val="3182F6"/>
                </a:solidFill>
                <a:latin typeface="FZ Sans KR"/>
              </a:rPr>
              <a:t>통한 것 — 더 할 것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88720" y="3191256"/>
            <a:ext cx="274320" cy="274320"/>
          </a:xfrm>
          <a:prstGeom prst="roundRect">
            <a:avLst>
              <a:gd name="adj" fmla="val 30000"/>
            </a:avLst>
          </a:prstGeom>
          <a:solidFill>
            <a:srgbClr val="E8F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 rot="2700000">
            <a:off x="1271016" y="3336645"/>
            <a:ext cx="93268" cy="39776"/>
          </a:xfrm>
          <a:prstGeom prst="rect">
            <a:avLst/>
          </a:prstGeom>
          <a:solidFill>
            <a:srgbClr val="31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 rot="18900000">
            <a:off x="1317650" y="3317443"/>
            <a:ext cx="142646" cy="39776"/>
          </a:xfrm>
          <a:prstGeom prst="rect">
            <a:avLst/>
          </a:prstGeom>
          <a:solidFill>
            <a:srgbClr val="31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645920" y="3182112"/>
            <a:ext cx="3800703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>
                <a:solidFill>
                  <a:srgbClr val="191F28"/>
                </a:solidFill>
                <a:latin typeface="FZ Sans KR"/>
              </a:rPr>
              <a:t>어떤 콘텐츠·채널이 통했는지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188720" y="3922776"/>
            <a:ext cx="274320" cy="274320"/>
          </a:xfrm>
          <a:prstGeom prst="roundRect">
            <a:avLst>
              <a:gd name="adj" fmla="val 30000"/>
            </a:avLst>
          </a:prstGeom>
          <a:solidFill>
            <a:srgbClr val="E8F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 rot="2700000">
            <a:off x="1271016" y="4068165"/>
            <a:ext cx="93268" cy="39776"/>
          </a:xfrm>
          <a:prstGeom prst="rect">
            <a:avLst/>
          </a:prstGeom>
          <a:solidFill>
            <a:srgbClr val="31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 rot="18900000">
            <a:off x="1317650" y="4048963"/>
            <a:ext cx="142646" cy="39776"/>
          </a:xfrm>
          <a:prstGeom prst="rect">
            <a:avLst/>
          </a:prstGeom>
          <a:solidFill>
            <a:srgbClr val="31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645920" y="3913632"/>
            <a:ext cx="3800703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>
                <a:solidFill>
                  <a:srgbClr val="191F28"/>
                </a:solidFill>
                <a:latin typeface="FZ Sans KR"/>
              </a:rPr>
              <a:t>왜 통했다고 보는지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188720" y="4654296"/>
            <a:ext cx="274320" cy="274320"/>
          </a:xfrm>
          <a:prstGeom prst="roundRect">
            <a:avLst>
              <a:gd name="adj" fmla="val 30000"/>
            </a:avLst>
          </a:prstGeom>
          <a:solidFill>
            <a:srgbClr val="E8F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 rot="2700000">
            <a:off x="1271016" y="4799685"/>
            <a:ext cx="93268" cy="39776"/>
          </a:xfrm>
          <a:prstGeom prst="rect">
            <a:avLst/>
          </a:prstGeom>
          <a:solidFill>
            <a:srgbClr val="31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 rot="18900000">
            <a:off x="1317650" y="4780483"/>
            <a:ext cx="142646" cy="39776"/>
          </a:xfrm>
          <a:prstGeom prst="rect">
            <a:avLst/>
          </a:prstGeom>
          <a:solidFill>
            <a:srgbClr val="31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645920" y="4645152"/>
            <a:ext cx="3800703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>
                <a:solidFill>
                  <a:srgbClr val="191F28"/>
                </a:solidFill>
                <a:latin typeface="FZ Sans KR"/>
              </a:rPr>
              <a:t>다음 달에 어떻게 늘릴지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42151" y="2286000"/>
            <a:ext cx="5172303" cy="3200400"/>
          </a:xfrm>
          <a:prstGeom prst="roundRect">
            <a:avLst>
              <a:gd name="adj" fmla="val 5500"/>
            </a:avLst>
          </a:prstGeom>
          <a:solidFill>
            <a:srgbClr val="E8F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653631" y="2633472"/>
            <a:ext cx="32004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rgbClr val="3182F6"/>
                </a:solidFill>
                <a:latin typeface="FZ Sans KR"/>
              </a:rPr>
              <a:t>안 통한 것 — 바꿀 것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653631" y="3191256"/>
            <a:ext cx="274320" cy="274320"/>
          </a:xfrm>
          <a:prstGeom prst="roundRect">
            <a:avLst>
              <a:gd name="adj" fmla="val 30000"/>
            </a:avLst>
          </a:prstGeom>
          <a:solidFill>
            <a:srgbClr val="E8F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 rot="2700000">
            <a:off x="6735927" y="3336645"/>
            <a:ext cx="93268" cy="39776"/>
          </a:xfrm>
          <a:prstGeom prst="rect">
            <a:avLst/>
          </a:prstGeom>
          <a:solidFill>
            <a:srgbClr val="31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 rot="18900000">
            <a:off x="6782562" y="3317443"/>
            <a:ext cx="142646" cy="39776"/>
          </a:xfrm>
          <a:prstGeom prst="rect">
            <a:avLst/>
          </a:prstGeom>
          <a:solidFill>
            <a:srgbClr val="31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7110831" y="3182112"/>
            <a:ext cx="3800703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>
                <a:solidFill>
                  <a:srgbClr val="191F28"/>
                </a:solidFill>
                <a:latin typeface="FZ Sans KR"/>
              </a:rPr>
              <a:t>어떤 시도가 성과가 없었는지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653631" y="3922776"/>
            <a:ext cx="274320" cy="274320"/>
          </a:xfrm>
          <a:prstGeom prst="roundRect">
            <a:avLst>
              <a:gd name="adj" fmla="val 30000"/>
            </a:avLst>
          </a:prstGeom>
          <a:solidFill>
            <a:srgbClr val="E8F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 rot="2700000">
            <a:off x="6735927" y="4068165"/>
            <a:ext cx="93268" cy="39776"/>
          </a:xfrm>
          <a:prstGeom prst="rect">
            <a:avLst/>
          </a:prstGeom>
          <a:solidFill>
            <a:srgbClr val="31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 rot="18900000">
            <a:off x="6782562" y="4048963"/>
            <a:ext cx="142646" cy="39776"/>
          </a:xfrm>
          <a:prstGeom prst="rect">
            <a:avLst/>
          </a:prstGeom>
          <a:solidFill>
            <a:srgbClr val="31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7110831" y="3913632"/>
            <a:ext cx="3800703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>
                <a:solidFill>
                  <a:srgbClr val="191F28"/>
                </a:solidFill>
                <a:latin typeface="FZ Sans KR"/>
              </a:rPr>
              <a:t>원인이 무엇이라고 보는지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653631" y="4654296"/>
            <a:ext cx="274320" cy="274320"/>
          </a:xfrm>
          <a:prstGeom prst="roundRect">
            <a:avLst>
              <a:gd name="adj" fmla="val 30000"/>
            </a:avLst>
          </a:prstGeom>
          <a:solidFill>
            <a:srgbClr val="E8F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 rot="2700000">
            <a:off x="6735927" y="4799685"/>
            <a:ext cx="93268" cy="39776"/>
          </a:xfrm>
          <a:prstGeom prst="rect">
            <a:avLst/>
          </a:prstGeom>
          <a:solidFill>
            <a:srgbClr val="31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 rot="18900000">
            <a:off x="6782562" y="4780483"/>
            <a:ext cx="142646" cy="39776"/>
          </a:xfrm>
          <a:prstGeom prst="rect">
            <a:avLst/>
          </a:prstGeom>
          <a:solidFill>
            <a:srgbClr val="31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7110831" y="4645152"/>
            <a:ext cx="3800703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>
                <a:solidFill>
                  <a:srgbClr val="191F28"/>
                </a:solidFill>
                <a:latin typeface="FZ Sans KR"/>
              </a:rPr>
              <a:t>중단할지 바꿀지</a:t>
            </a:r>
          </a:p>
        </p:txBody>
      </p:sp>
      <p:sp>
        <p:nvSpPr>
          <p:cNvPr id="32" name="footer:TextBox 31"/>
          <p:cNvSpPr txBox="1"/>
          <p:nvPr/>
        </p:nvSpPr>
        <p:spPr>
          <a:xfrm>
            <a:off x="777240" y="6327648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>
                <a:solidFill>
                  <a:srgbClr val="8B95A1"/>
                </a:solidFill>
                <a:latin typeface="FZ Sans KR"/>
              </a:rPr>
              <a:t>마케팅 성과보고</a:t>
            </a:r>
          </a:p>
        </p:txBody>
      </p:sp>
      <p:sp>
        <p:nvSpPr>
          <p:cNvPr id="33" name="footer:TextBox 32"/>
          <p:cNvSpPr txBox="1"/>
          <p:nvPr/>
        </p:nvSpPr>
        <p:spPr>
          <a:xfrm>
            <a:off x="10515600" y="63276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100" b="1">
                <a:solidFill>
                  <a:srgbClr val="8B95A1"/>
                </a:solidFill>
                <a:latin typeface="FZ Sans KR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7240" y="685800"/>
            <a:ext cx="64008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rgbClr val="3182F6"/>
                </a:solidFill>
                <a:latin typeface="FZ Sans KR"/>
              </a:rPr>
              <a:t>05  예산 집행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097280"/>
            <a:ext cx="9875520" cy="1402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4000" b="1">
                <a:solidFill>
                  <a:srgbClr val="191F28"/>
                </a:solidFill>
                <a:latin typeface="FZ Sans KR"/>
              </a:rPr>
              <a:t>돈은 어디에 썼나</a:t>
            </a:r>
          </a:p>
        </p:txBody>
      </p:sp>
      <p:sp>
        <p:nvSpPr>
          <p:cNvPr id="4" name="Rectangle 3"/>
          <p:cNvSpPr/>
          <p:nvPr/>
        </p:nvSpPr>
        <p:spPr>
          <a:xfrm>
            <a:off x="777240" y="2286000"/>
            <a:ext cx="10637215" cy="512064"/>
          </a:xfrm>
          <a:prstGeom prst="rect">
            <a:avLst/>
          </a:prstGeom>
          <a:solidFill>
            <a:srgbClr val="E8F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51560" y="2432304"/>
            <a:ext cx="20116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>
                <a:solidFill>
                  <a:srgbClr val="3182F6"/>
                </a:solidFill>
                <a:latin typeface="FZ Sans KR"/>
              </a:rPr>
              <a:t>채널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29000" y="2432304"/>
            <a:ext cx="1828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>
                <a:solidFill>
                  <a:srgbClr val="3182F6"/>
                </a:solidFill>
                <a:latin typeface="FZ Sans KR"/>
              </a:rPr>
              <a:t>집행액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23559" y="2432304"/>
            <a:ext cx="14630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>
                <a:solidFill>
                  <a:srgbClr val="3182F6"/>
                </a:solidFill>
                <a:latin typeface="FZ Sans KR"/>
              </a:rPr>
              <a:t>전환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52360" y="2432304"/>
            <a:ext cx="1828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>
                <a:solidFill>
                  <a:srgbClr val="3182F6"/>
                </a:solidFill>
                <a:latin typeface="FZ Sans KR"/>
              </a:rPr>
              <a:t>CPA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46920" y="2432304"/>
            <a:ext cx="167609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>
                <a:solidFill>
                  <a:srgbClr val="3182F6"/>
                </a:solidFill>
                <a:latin typeface="FZ Sans KR"/>
              </a:rPr>
              <a:t>판단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1560" y="2916936"/>
            <a:ext cx="201168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>
                <a:solidFill>
                  <a:srgbClr val="191F28"/>
                </a:solidFill>
                <a:latin typeface="FZ Sans KR"/>
              </a:rPr>
              <a:t>검색 광고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2916936"/>
            <a:ext cx="182880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0,000만 원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23559" y="2916936"/>
            <a:ext cx="146304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000건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52360" y="2916936"/>
            <a:ext cx="182880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00,000원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646920" y="2916936"/>
            <a:ext cx="1676095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유지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77240" y="3322929"/>
            <a:ext cx="10637215" cy="7315"/>
          </a:xfrm>
          <a:prstGeom prst="rect">
            <a:avLst/>
          </a:prstGeom>
          <a:solidFill>
            <a:srgbClr val="E5E8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051560" y="3447288"/>
            <a:ext cx="201168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>
                <a:solidFill>
                  <a:srgbClr val="191F28"/>
                </a:solidFill>
                <a:latin typeface="FZ Sans KR"/>
              </a:rPr>
              <a:t>SNS 광고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429000" y="3447288"/>
            <a:ext cx="182880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0,000만 원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23559" y="3447288"/>
            <a:ext cx="146304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000건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452360" y="3447288"/>
            <a:ext cx="182880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00,000원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46920" y="3447288"/>
            <a:ext cx="1676095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축소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77240" y="3853281"/>
            <a:ext cx="10637215" cy="7315"/>
          </a:xfrm>
          <a:prstGeom prst="rect">
            <a:avLst/>
          </a:prstGeom>
          <a:solidFill>
            <a:srgbClr val="E5E8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1051560" y="3977639"/>
            <a:ext cx="201168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>
                <a:solidFill>
                  <a:srgbClr val="191F28"/>
                </a:solidFill>
                <a:latin typeface="FZ Sans KR"/>
              </a:rPr>
              <a:t>콘텐츠 제작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429000" y="3977639"/>
            <a:ext cx="182880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0,000만 원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23559" y="3977639"/>
            <a:ext cx="146304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000건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452360" y="3977639"/>
            <a:ext cx="182880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00,000원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646920" y="3977639"/>
            <a:ext cx="1676095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확대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77240" y="4383633"/>
            <a:ext cx="10637215" cy="7315"/>
          </a:xfrm>
          <a:prstGeom prst="rect">
            <a:avLst/>
          </a:prstGeom>
          <a:solidFill>
            <a:srgbClr val="E5E8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1051560" y="4507992"/>
            <a:ext cx="201168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>
                <a:solidFill>
                  <a:srgbClr val="191F28"/>
                </a:solidFill>
                <a:latin typeface="FZ Sans KR"/>
              </a:rPr>
              <a:t>기타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429000" y="4507992"/>
            <a:ext cx="182880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0,000만 원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623559" y="4507992"/>
            <a:ext cx="146304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000건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452360" y="4507992"/>
            <a:ext cx="182880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00,000원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646920" y="4507992"/>
            <a:ext cx="1676095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검토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77240" y="4913985"/>
            <a:ext cx="10637215" cy="7315"/>
          </a:xfrm>
          <a:prstGeom prst="rect">
            <a:avLst/>
          </a:prstGeom>
          <a:solidFill>
            <a:srgbClr val="E5E8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1051560" y="5038344"/>
            <a:ext cx="201168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>
                <a:solidFill>
                  <a:srgbClr val="191F28"/>
                </a:solidFill>
                <a:latin typeface="FZ Sans KR"/>
              </a:rPr>
              <a:t>합계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429000" y="5038344"/>
            <a:ext cx="182880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0,000만 원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623559" y="5038344"/>
            <a:ext cx="146304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0,000건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452360" y="5038344"/>
            <a:ext cx="182880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00,000원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646920" y="5038344"/>
            <a:ext cx="1676095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—</a:t>
            </a:r>
          </a:p>
        </p:txBody>
      </p:sp>
      <p:sp>
        <p:nvSpPr>
          <p:cNvPr id="39" name="Rectangle 38"/>
          <p:cNvSpPr/>
          <p:nvPr/>
        </p:nvSpPr>
        <p:spPr>
          <a:xfrm>
            <a:off x="777240" y="5444337"/>
            <a:ext cx="10637215" cy="7315"/>
          </a:xfrm>
          <a:prstGeom prst="rect">
            <a:avLst/>
          </a:prstGeom>
          <a:solidFill>
            <a:srgbClr val="E5E8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footer:TextBox 39"/>
          <p:cNvSpPr txBox="1"/>
          <p:nvPr/>
        </p:nvSpPr>
        <p:spPr>
          <a:xfrm>
            <a:off x="777240" y="6327648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>
                <a:solidFill>
                  <a:srgbClr val="8B95A1"/>
                </a:solidFill>
                <a:latin typeface="FZ Sans KR"/>
              </a:rPr>
              <a:t>마케팅 성과보고</a:t>
            </a:r>
          </a:p>
        </p:txBody>
      </p:sp>
      <p:sp>
        <p:nvSpPr>
          <p:cNvPr id="41" name="footer:TextBox 40"/>
          <p:cNvSpPr txBox="1"/>
          <p:nvPr/>
        </p:nvSpPr>
        <p:spPr>
          <a:xfrm>
            <a:off x="10515600" y="63276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100" b="1">
                <a:solidFill>
                  <a:srgbClr val="8B95A1"/>
                </a:solidFill>
                <a:latin typeface="FZ Sans KR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7240" y="685800"/>
            <a:ext cx="64008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rgbClr val="3182F6"/>
                </a:solidFill>
                <a:latin typeface="FZ Sans KR"/>
              </a:rPr>
              <a:t>06  다음 달 계획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097280"/>
            <a:ext cx="9875520" cy="1402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4000" b="1">
                <a:solidFill>
                  <a:srgbClr val="191F28"/>
                </a:solidFill>
                <a:latin typeface="FZ Sans KR"/>
              </a:rPr>
              <a:t>다음 달에 할 일</a:t>
            </a:r>
          </a:p>
        </p:txBody>
      </p:sp>
      <p:sp>
        <p:nvSpPr>
          <p:cNvPr id="4" name="Rectangle 3"/>
          <p:cNvSpPr/>
          <p:nvPr/>
        </p:nvSpPr>
        <p:spPr>
          <a:xfrm>
            <a:off x="777240" y="2286000"/>
            <a:ext cx="10637215" cy="512064"/>
          </a:xfrm>
          <a:prstGeom prst="rect">
            <a:avLst/>
          </a:prstGeom>
          <a:solidFill>
            <a:srgbClr val="E8F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51560" y="2432304"/>
            <a:ext cx="42062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>
                <a:solidFill>
                  <a:srgbClr val="3182F6"/>
                </a:solidFill>
                <a:latin typeface="FZ Sans KR"/>
              </a:rPr>
              <a:t>과제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23559" y="2432304"/>
            <a:ext cx="1828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>
                <a:solidFill>
                  <a:srgbClr val="3182F6"/>
                </a:solidFill>
                <a:latin typeface="FZ Sans KR"/>
              </a:rPr>
              <a:t>목표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18120" y="2432304"/>
            <a:ext cx="1645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>
                <a:solidFill>
                  <a:srgbClr val="3182F6"/>
                </a:solidFill>
                <a:latin typeface="FZ Sans KR"/>
              </a:rPr>
              <a:t>예산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829800" y="2432304"/>
            <a:ext cx="149321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>
                <a:solidFill>
                  <a:srgbClr val="3182F6"/>
                </a:solidFill>
                <a:latin typeface="FZ Sans KR"/>
              </a:rPr>
              <a:t>담당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" y="2935224"/>
            <a:ext cx="420624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>
                <a:solidFill>
                  <a:srgbClr val="191F28"/>
                </a:solidFill>
                <a:latin typeface="FZ Sans KR"/>
              </a:rPr>
              <a:t>과제 내용을 입력하세요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23559" y="2935224"/>
            <a:ext cx="182880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목표 수치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18120" y="2935224"/>
            <a:ext cx="164592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000만 원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829800" y="2935224"/>
            <a:ext cx="1493215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OOO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77240" y="3359505"/>
            <a:ext cx="10637215" cy="7315"/>
          </a:xfrm>
          <a:prstGeom prst="rect">
            <a:avLst/>
          </a:prstGeom>
          <a:solidFill>
            <a:srgbClr val="E5E8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051560" y="3502152"/>
            <a:ext cx="420624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>
                <a:solidFill>
                  <a:srgbClr val="191F28"/>
                </a:solidFill>
                <a:latin typeface="FZ Sans KR"/>
              </a:rPr>
              <a:t>과제 내용을 입력하세요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23559" y="3502152"/>
            <a:ext cx="182880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목표 수치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18120" y="3502152"/>
            <a:ext cx="164592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000만 원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829800" y="3502152"/>
            <a:ext cx="1493215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OOO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77240" y="3926433"/>
            <a:ext cx="10637215" cy="7315"/>
          </a:xfrm>
          <a:prstGeom prst="rect">
            <a:avLst/>
          </a:prstGeom>
          <a:solidFill>
            <a:srgbClr val="E5E8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051560" y="4069079"/>
            <a:ext cx="420624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>
                <a:solidFill>
                  <a:srgbClr val="191F28"/>
                </a:solidFill>
                <a:latin typeface="FZ Sans KR"/>
              </a:rPr>
              <a:t>과제 내용을 입력하세요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23559" y="4069079"/>
            <a:ext cx="182880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목표 수치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818120" y="4069079"/>
            <a:ext cx="164592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000만 원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829800" y="4069079"/>
            <a:ext cx="1493215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OOO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77240" y="4493361"/>
            <a:ext cx="10637215" cy="7315"/>
          </a:xfrm>
          <a:prstGeom prst="rect">
            <a:avLst/>
          </a:prstGeom>
          <a:solidFill>
            <a:srgbClr val="E5E8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1051560" y="4636007"/>
            <a:ext cx="420624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>
                <a:solidFill>
                  <a:srgbClr val="191F28"/>
                </a:solidFill>
                <a:latin typeface="FZ Sans KR"/>
              </a:rPr>
              <a:t>과제 내용을 입력하세요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23559" y="4636007"/>
            <a:ext cx="182880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목표 수치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18120" y="4636007"/>
            <a:ext cx="164592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000만 원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29800" y="4636007"/>
            <a:ext cx="1493215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>
                <a:solidFill>
                  <a:srgbClr val="4E5968"/>
                </a:solidFill>
                <a:latin typeface="FZ Sans KR"/>
              </a:rPr>
              <a:t>OOO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77240" y="5060289"/>
            <a:ext cx="10637215" cy="7315"/>
          </a:xfrm>
          <a:prstGeom prst="rect">
            <a:avLst/>
          </a:prstGeom>
          <a:solidFill>
            <a:srgbClr val="E5E8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ounded Rectangle 28"/>
          <p:cNvSpPr/>
          <p:nvPr/>
        </p:nvSpPr>
        <p:spPr>
          <a:xfrm>
            <a:off x="777240" y="5212080"/>
            <a:ext cx="10637215" cy="731520"/>
          </a:xfrm>
          <a:prstGeom prst="roundRect">
            <a:avLst>
              <a:gd name="adj" fmla="val 5500"/>
            </a:avLst>
          </a:prstGeom>
          <a:solidFill>
            <a:srgbClr val="F2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1188720" y="5404104"/>
            <a:ext cx="9814255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>
                <a:solidFill>
                  <a:srgbClr val="4E5968"/>
                </a:solidFill>
                <a:latin typeface="FZ Sans KR"/>
              </a:rPr>
              <a:t>이 문서의 숫자는 예시입니다. 실제 데이터로 바꿔 사용하세요.</a:t>
            </a:r>
          </a:p>
        </p:txBody>
      </p:sp>
      <p:sp>
        <p:nvSpPr>
          <p:cNvPr id="31" name="footer:TextBox 30"/>
          <p:cNvSpPr txBox="1"/>
          <p:nvPr/>
        </p:nvSpPr>
        <p:spPr>
          <a:xfrm>
            <a:off x="777240" y="6327648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>
                <a:solidFill>
                  <a:srgbClr val="8B95A1"/>
                </a:solidFill>
                <a:latin typeface="FZ Sans KR"/>
              </a:rPr>
              <a:t>마케팅 성과보고</a:t>
            </a:r>
          </a:p>
        </p:txBody>
      </p:sp>
      <p:sp>
        <p:nvSpPr>
          <p:cNvPr id="32" name="footer:TextBox 31"/>
          <p:cNvSpPr txBox="1"/>
          <p:nvPr/>
        </p:nvSpPr>
        <p:spPr>
          <a:xfrm>
            <a:off x="10515600" y="63276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100" b="1">
                <a:solidFill>
                  <a:srgbClr val="8B95A1"/>
                </a:solidFill>
                <a:latin typeface="FZ Sans KR"/>
              </a:rPr>
              <a:t>07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517</Words>
  <Application>Microsoft Office PowerPoint</Application>
  <PresentationFormat>와이드스크린</PresentationFormat>
  <Paragraphs>126</Paragraphs>
  <Slides>7</Slides>
  <Notes>7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1" baseType="lpstr">
      <vt:lpstr>Calibri</vt:lpstr>
      <vt:lpstr>FZ Sans KR</vt:lpstr>
      <vt:lpstr>Arial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마케팅 성과보고 PPT 템플릿</dc:title>
  <dc:subject>FormZip 무료 PPT 템플릿</dc:subject>
  <dc:creator>FormZip</dc:creator>
  <cp:keywords>PPT, 템플릿, 파워포인트, 무료</cp:keywords>
  <dc:description>래빗브릭스 · myformzip.com 에서 무료로 받을 수 있습니다.</dc:description>
  <cp:lastModifiedBy>FormZip</cp:lastModifiedBy>
  <cp:revision>1</cp:revision>
  <dcterms:created xsi:type="dcterms:W3CDTF">2013-01-27T09:14:16Z</dcterms:created>
  <dcterms:modified xsi:type="dcterms:W3CDTF">2026-07-25T16:16:39Z</dcterms:modified>
  <cp:category>template</cp:category>
</cp:coreProperties>
</file>