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embeddedFontLst>
    <p:embeddedFont>
      <p:font typeface="FZ Sans KR" panose="020B0200000000000000" pitchFamily="50" charset="-127"/>
      <p:regular r:id="rId12"/>
      <p:bold r:id="rId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font" Target="fonts/font1.fntdata"/><Relationship Id="rId13" Type="http://schemas.openxmlformats.org/officeDocument/2006/relationships/font" Target="fonts/font2.fntdata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1"/>
  <c:style val="2"/>
  <c:chart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실험군</c:v>
                </c:pt>
              </c:strCache>
            </c:strRef>
          </c:tx>
          <c:spPr>
            <a:solidFill>
              <a:srgbClr val="00B8A9"/>
            </a:solidFill>
          </c:spPr>
          <c:invertIfNegative val="1"/>
          <c:cat>
            <c:strRef>
              <c:f>Sheet1!$A$2:$A$5</c:f>
              <c:strCache>
                <c:ptCount val="4"/>
                <c:pt idx="0">
                  <c:v>측정 1</c:v>
                </c:pt>
                <c:pt idx="1">
                  <c:v>측정 2</c:v>
                </c:pt>
                <c:pt idx="2">
                  <c:v>측정 3</c:v>
                </c:pt>
                <c:pt idx="3">
                  <c:v>측정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62</c:v>
                </c:pt>
                <c:pt idx="1">
                  <c:v>71</c:v>
                </c:pt>
                <c:pt idx="2">
                  <c:v>78</c:v>
                </c:pt>
                <c:pt idx="3">
                  <c:v>84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D6C4-4454-AEEB-96E68B103D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대조군</c:v>
                </c:pt>
              </c:strCache>
            </c:strRef>
          </c:tx>
          <c:spPr>
            <a:solidFill>
              <a:srgbClr val="C9CEDB"/>
            </a:solidFill>
          </c:spPr>
          <c:invertIfNegative val="1"/>
          <c:cat>
            <c:strRef>
              <c:f>Sheet1!$A$2:$A$5</c:f>
              <c:strCache>
                <c:ptCount val="4"/>
                <c:pt idx="0">
                  <c:v>측정 1</c:v>
                </c:pt>
                <c:pt idx="1">
                  <c:v>측정 2</c:v>
                </c:pt>
                <c:pt idx="2">
                  <c:v>측정 3</c:v>
                </c:pt>
                <c:pt idx="3">
                  <c:v>측정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60</c:v>
                </c:pt>
                <c:pt idx="1">
                  <c:v>61</c:v>
                </c:pt>
                <c:pt idx="2">
                  <c:v>63</c:v>
                </c:pt>
                <c:pt idx="3">
                  <c:v>62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D6C4-4454-AEEB-96E68B103D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E5E8EB"/>
            </a:solidFill>
          </a:ln>
        </c:spPr>
        <c:txPr>
          <a:bodyPr/>
          <a:lstStyle/>
          <a:p>
            <a:pPr>
              <a:defRPr sz="1100">
                <a:solidFill>
                  <a:srgbClr val="8B95A1"/>
                </a:solidFill>
                <a:latin typeface="FZ Sans KR"/>
              </a:defRPr>
            </a:pPr>
            <a:endParaRPr lang="ko-K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rgbClr val="E5E8EB"/>
            </a:solidFill>
          </a:ln>
        </c:spPr>
        <c:txPr>
          <a:bodyPr/>
          <a:lstStyle/>
          <a:p>
            <a:pPr>
              <a:defRPr sz="1100">
                <a:solidFill>
                  <a:srgbClr val="8B95A1"/>
                </a:solidFill>
                <a:latin typeface="FZ Sans KR"/>
              </a:defRPr>
            </a:pPr>
            <a:endParaRPr lang="ko-KR"/>
          </a:p>
        </c:txPr>
        <c:crossAx val="-2068027336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1100">
              <a:solidFill>
                <a:srgbClr val="4E5968"/>
              </a:solidFill>
              <a:latin typeface="FZ Sans KR"/>
            </a:defRPr>
          </a:pPr>
          <a:endParaRPr lang="ko-KR"/>
        </a:p>
      </c:txPr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1937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[표지] 연구 제목은 부제까지 정확히 적으세요. 큰 숫자 자리에는 발표 시간을 넣었습니다. 학회 안내에 맞춰 바꾸면 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[연구 배경] 연구 질문을 한 문장으로 못 쓰면 아직 정리가 덜 된 것입니다. 질문이 분명해야 결과의 의미도 분명해집니다.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[선행 연구] 표의 마지막 행에 본 연구를 넣는 것이 이 템플릿의 핵심입니다. 선행 연구의 한계와 본 연구가 어떻게 다른지가 나란히 보여야 기여가 드러납니다.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[연구 방법] 다른 연구자가 같은 방법으로 재현할 수 있을 만큼 구체적으로 적으세요. 사람을 대상으로 한 연구라면 윤리 승인 정보를 반드시 기재해야 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[연구 결과] 차트를 클릭하고 마우스 오른쪽 버튼 → [데이터 편집]으로 실제 데이터를 넣으세요. 예시 데이터입니다. 그래프만 보여 주지 말고 무엇을 읽어야 하는지 말로 짚어 주세요.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[논의] 결과를 다시 말하는 장이 아닙니다. '그래서 무엇을 뜻하는가'를 쓰세요. 예상과 다른 결과를 솔직히 다루면 연구의 신뢰가 올라갑니다.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[결론·한계] 결론은 연구 질문에 대한 답이어야 합니다. 한계를 밝히지 않으면 질의응답에서 먼저 지적받습니다. 스스로 밝히는 편이 낫습니다.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[참고문헌] 인용 표기는 학회마다 규정이 다릅니다(APA·MLA 등). 투고 규정을 먼저 확인하세요. 재인용은 원문을 직접 확인하는 것이 원칙입니다.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[질의응답] 연락처를 남기면 발표 후에도 논의가 이어집니다. 예상 질문을 미리 3개 정도 준비해 두면 당황하지 않습니다.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1143000"/>
            <a:ext cx="7315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spc="150">
                <a:solidFill>
                  <a:srgbClr val="00B8A9"/>
                </a:solidFill>
                <a:latin typeface="FZ Sans KR"/>
              </a:rPr>
              <a:t>RESEARCH PRESENTATION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691640"/>
            <a:ext cx="6858000" cy="1737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600" b="1">
                <a:solidFill>
                  <a:srgbClr val="191F28"/>
                </a:solidFill>
                <a:latin typeface="FZ Sans KR"/>
              </a:rPr>
              <a:t>20</a:t>
            </a:r>
            <a:r>
              <a:rPr sz="3000" b="1">
                <a:solidFill>
                  <a:srgbClr val="00B8A9"/>
                </a:solidFill>
                <a:latin typeface="FZ Sans KR"/>
              </a:rPr>
              <a:t>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3520440"/>
            <a:ext cx="73152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000" b="1">
                <a:solidFill>
                  <a:srgbClr val="191F28"/>
                </a:solidFill>
                <a:latin typeface="FZ Sans KR"/>
              </a:rPr>
              <a:t>연구 제목을 입력하세요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4434840"/>
            <a:ext cx="7772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>
                <a:solidFill>
                  <a:srgbClr val="4E5968"/>
                </a:solidFill>
                <a:latin typeface="FZ Sans KR"/>
              </a:rPr>
              <a:t>학회명 · 세션 · 발표 구분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63840" y="1691640"/>
            <a:ext cx="3547872" cy="3840480"/>
          </a:xfrm>
          <a:prstGeom prst="roundRect">
            <a:avLst>
              <a:gd name="adj" fmla="val 5500"/>
            </a:avLst>
          </a:prstGeom>
          <a:solidFill>
            <a:srgbClr val="E0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75320" y="2103120"/>
            <a:ext cx="1371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00B8A9"/>
                </a:solidFill>
                <a:latin typeface="FZ Sans KR"/>
              </a:rPr>
              <a:t>발표자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75320" y="2414015"/>
            <a:ext cx="274320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>
                <a:solidFill>
                  <a:srgbClr val="191F28"/>
                </a:solidFill>
                <a:latin typeface="FZ Sans KR"/>
              </a:rPr>
              <a:t>OOO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75320" y="2971800"/>
            <a:ext cx="1371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00B8A9"/>
                </a:solidFill>
                <a:latin typeface="FZ Sans KR"/>
              </a:rPr>
              <a:t>소속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75320" y="3282696"/>
            <a:ext cx="274320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>
                <a:solidFill>
                  <a:srgbClr val="191F28"/>
                </a:solidFill>
                <a:latin typeface="FZ Sans KR"/>
              </a:rPr>
              <a:t>OOO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75320" y="3840479"/>
            <a:ext cx="1371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00B8A9"/>
                </a:solidFill>
                <a:latin typeface="FZ Sans KR"/>
              </a:rPr>
              <a:t>지도교수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75320" y="4151375"/>
            <a:ext cx="274320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>
                <a:solidFill>
                  <a:srgbClr val="191F28"/>
                </a:solidFill>
                <a:latin typeface="FZ Sans KR"/>
              </a:rPr>
              <a:t>OOO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75320" y="4709159"/>
            <a:ext cx="1371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00B8A9"/>
                </a:solidFill>
                <a:latin typeface="FZ Sans KR"/>
              </a:rPr>
              <a:t>발표일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75320" y="5020055"/>
            <a:ext cx="274320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>
                <a:solidFill>
                  <a:srgbClr val="191F28"/>
                </a:solidFill>
                <a:latin typeface="FZ Sans KR"/>
              </a:rPr>
              <a:t>2026. __ . __</a:t>
            </a:r>
          </a:p>
        </p:txBody>
      </p:sp>
      <p:sp>
        <p:nvSpPr>
          <p:cNvPr id="15" name="footer:TextBox 14"/>
          <p:cNvSpPr txBox="1"/>
          <p:nvPr/>
        </p:nvSpPr>
        <p:spPr>
          <a:xfrm>
            <a:off x="777240" y="598932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8B95A1"/>
                </a:solidFill>
                <a:latin typeface="FZ Sans KR"/>
              </a:rPr>
              <a:t>myformzip.com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685800"/>
            <a:ext cx="64008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0B8A9"/>
                </a:solidFill>
                <a:latin typeface="FZ Sans KR"/>
              </a:rPr>
              <a:t>01  연구 배경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97280"/>
            <a:ext cx="9875520" cy="1402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000" b="1">
                <a:solidFill>
                  <a:srgbClr val="191F28"/>
                </a:solidFill>
                <a:latin typeface="FZ Sans KR"/>
              </a:rPr>
              <a:t>왜 이 연구가 필요한가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2286000"/>
            <a:ext cx="10637215" cy="1737360"/>
          </a:xfrm>
          <a:prstGeom prst="roundRect">
            <a:avLst>
              <a:gd name="adj" fmla="val 5500"/>
            </a:avLst>
          </a:prstGeom>
          <a:solidFill>
            <a:srgbClr val="00B8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234440" y="2606040"/>
            <a:ext cx="32004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A5EAE3"/>
                </a:solidFill>
                <a:latin typeface="FZ Sans KR"/>
              </a:rPr>
              <a:t>연구 질문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3017520"/>
            <a:ext cx="9722815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FZ Sans KR"/>
              </a:rPr>
              <a:t>이 연구가 답하려는 질문을 한 문장으로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4297680"/>
            <a:ext cx="3350666" cy="164592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43000" y="4553712"/>
            <a:ext cx="2619146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191F28"/>
                </a:solidFill>
                <a:latin typeface="FZ Sans KR"/>
              </a:rPr>
              <a:t>문제 상황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5029200"/>
            <a:ext cx="2619146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0">
                <a:solidFill>
                  <a:srgbClr val="4E5968"/>
                </a:solidFill>
                <a:latin typeface="FZ Sans KR"/>
              </a:rPr>
              <a:t>무엇이 아직 밝혀지지 않았는지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20514" y="4297680"/>
            <a:ext cx="3350666" cy="164592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786274" y="4553712"/>
            <a:ext cx="2619146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191F28"/>
                </a:solidFill>
                <a:latin typeface="FZ Sans KR"/>
              </a:rPr>
              <a:t>연구 필요성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86274" y="5029200"/>
            <a:ext cx="2619146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0">
                <a:solidFill>
                  <a:srgbClr val="4E5968"/>
                </a:solidFill>
                <a:latin typeface="FZ Sans KR"/>
              </a:rPr>
              <a:t>왜 지금 다뤄야 하는지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63788" y="4297680"/>
            <a:ext cx="3350666" cy="164592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29548" y="4553712"/>
            <a:ext cx="2619146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191F28"/>
                </a:solidFill>
                <a:latin typeface="FZ Sans KR"/>
              </a:rPr>
              <a:t>기대 기여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29548" y="5029200"/>
            <a:ext cx="2619146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0">
                <a:solidFill>
                  <a:srgbClr val="4E5968"/>
                </a:solidFill>
                <a:latin typeface="FZ Sans KR"/>
              </a:rPr>
              <a:t>밝히면 무엇이 달라지는지</a:t>
            </a:r>
          </a:p>
        </p:txBody>
      </p:sp>
      <p:sp>
        <p:nvSpPr>
          <p:cNvPr id="16" name="footer:TextBox 15"/>
          <p:cNvSpPr txBox="1"/>
          <p:nvPr/>
        </p:nvSpPr>
        <p:spPr>
          <a:xfrm>
            <a:off x="777240" y="632764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8B95A1"/>
                </a:solidFill>
                <a:latin typeface="FZ Sans KR"/>
              </a:rPr>
              <a:t>연구 발표</a:t>
            </a:r>
          </a:p>
        </p:txBody>
      </p:sp>
      <p:sp>
        <p:nvSpPr>
          <p:cNvPr id="17" name="footer:TextBox 16"/>
          <p:cNvSpPr txBox="1"/>
          <p:nvPr/>
        </p:nvSpPr>
        <p:spPr>
          <a:xfrm>
            <a:off x="10515600" y="63276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1">
                <a:solidFill>
                  <a:srgbClr val="8B95A1"/>
                </a:solidFill>
                <a:latin typeface="FZ Sans KR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685800"/>
            <a:ext cx="64008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0B8A9"/>
                </a:solidFill>
                <a:latin typeface="FZ Sans KR"/>
              </a:rPr>
              <a:t>02  선행 연구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97280"/>
            <a:ext cx="9875520" cy="1402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000" b="1">
                <a:solidFill>
                  <a:srgbClr val="191F28"/>
                </a:solidFill>
                <a:latin typeface="FZ Sans KR"/>
              </a:rPr>
              <a:t>지금까지 무엇이 밝혀졌나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2286000"/>
            <a:ext cx="10637215" cy="512064"/>
          </a:xfrm>
          <a:prstGeom prst="rect">
            <a:avLst/>
          </a:prstGeom>
          <a:solidFill>
            <a:srgbClr val="E0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51560" y="243230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00B8A9"/>
                </a:solidFill>
                <a:latin typeface="FZ Sans KR"/>
              </a:rPr>
              <a:t>연구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63240" y="2432304"/>
            <a:ext cx="10058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00B8A9"/>
                </a:solidFill>
                <a:latin typeface="FZ Sans KR"/>
              </a:rPr>
              <a:t>연도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34840" y="2432304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00B8A9"/>
                </a:solidFill>
                <a:latin typeface="FZ Sans KR"/>
              </a:rPr>
              <a:t>주요 결과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58200" y="2432304"/>
            <a:ext cx="286481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00B8A9"/>
                </a:solidFill>
                <a:latin typeface="FZ Sans KR"/>
              </a:rPr>
              <a:t>한계 · 미해결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935224"/>
            <a:ext cx="164592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연구자 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63240" y="2935224"/>
            <a:ext cx="100584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0000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34840" y="2935224"/>
            <a:ext cx="36576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내용을 입력하세요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58200" y="2935224"/>
            <a:ext cx="286481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내용 입력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3359505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51560" y="3502152"/>
            <a:ext cx="164592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연구자 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63240" y="3502152"/>
            <a:ext cx="100584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0000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34840" y="3502152"/>
            <a:ext cx="36576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내용을 입력하세요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58200" y="3502152"/>
            <a:ext cx="286481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내용 입력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7240" y="3926433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51560" y="4069079"/>
            <a:ext cx="164592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연구자 C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63240" y="4069079"/>
            <a:ext cx="100584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0000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34840" y="4069079"/>
            <a:ext cx="36576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내용을 입력하세요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58200" y="4069079"/>
            <a:ext cx="286481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내용 입력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77240" y="4493361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051560" y="4636007"/>
            <a:ext cx="164592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본 연구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63240" y="4636007"/>
            <a:ext cx="100584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2026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34840" y="4636007"/>
            <a:ext cx="36576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위 한계를 이렇게 다룸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58200" y="4636007"/>
            <a:ext cx="286481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본 연구의 차별점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77240" y="5060289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777240" y="5029200"/>
            <a:ext cx="10637215" cy="914400"/>
          </a:xfrm>
          <a:prstGeom prst="roundRect">
            <a:avLst>
              <a:gd name="adj" fmla="val 5500"/>
            </a:avLst>
          </a:prstGeom>
          <a:solidFill>
            <a:srgbClr val="E0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188720" y="5257800"/>
            <a:ext cx="981425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>
                <a:solidFill>
                  <a:srgbClr val="191F28"/>
                </a:solidFill>
                <a:latin typeface="FZ Sans KR"/>
              </a:rPr>
              <a:t>마지막 행에 본 연구를 놓으면 차별점이 한눈에 보입니다.</a:t>
            </a:r>
          </a:p>
        </p:txBody>
      </p:sp>
      <p:sp>
        <p:nvSpPr>
          <p:cNvPr id="31" name="footer:TextBox 30"/>
          <p:cNvSpPr txBox="1"/>
          <p:nvPr/>
        </p:nvSpPr>
        <p:spPr>
          <a:xfrm>
            <a:off x="777240" y="632764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8B95A1"/>
                </a:solidFill>
                <a:latin typeface="FZ Sans KR"/>
              </a:rPr>
              <a:t>연구 발표</a:t>
            </a:r>
          </a:p>
        </p:txBody>
      </p:sp>
      <p:sp>
        <p:nvSpPr>
          <p:cNvPr id="32" name="footer:TextBox 31"/>
          <p:cNvSpPr txBox="1"/>
          <p:nvPr/>
        </p:nvSpPr>
        <p:spPr>
          <a:xfrm>
            <a:off x="10515600" y="63276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1">
                <a:solidFill>
                  <a:srgbClr val="8B95A1"/>
                </a:solidFill>
                <a:latin typeface="FZ Sans KR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685800"/>
            <a:ext cx="64008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0B8A9"/>
                </a:solidFill>
                <a:latin typeface="FZ Sans KR"/>
              </a:rPr>
              <a:t>03  연구 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97280"/>
            <a:ext cx="9875520" cy="1402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000" b="1">
                <a:solidFill>
                  <a:srgbClr val="191F28"/>
                </a:solidFill>
                <a:latin typeface="FZ Sans KR"/>
              </a:rPr>
              <a:t>어떻게 했나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2286000"/>
            <a:ext cx="5172303" cy="1097280"/>
          </a:xfrm>
          <a:prstGeom prst="roundRect">
            <a:avLst>
              <a:gd name="adj" fmla="val 5500"/>
            </a:avLst>
          </a:prstGeom>
          <a:solidFill>
            <a:srgbClr val="E0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61288" y="2487168"/>
            <a:ext cx="237744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0B8A9"/>
                </a:solidFill>
                <a:latin typeface="FZ Sans KR"/>
              </a:rPr>
              <a:t>연구 설계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61288" y="2852928"/>
            <a:ext cx="4404207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>
                <a:solidFill>
                  <a:srgbClr val="191F28"/>
                </a:solidFill>
                <a:latin typeface="FZ Sans KR"/>
              </a:rPr>
              <a:t>실험 · 조사 · 사례 등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42151" y="2286000"/>
            <a:ext cx="5172303" cy="109728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626199" y="2487168"/>
            <a:ext cx="237744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0B8A9"/>
                </a:solidFill>
                <a:latin typeface="FZ Sans KR"/>
              </a:rPr>
              <a:t>대상 · 표본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26199" y="2852928"/>
            <a:ext cx="4404207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>
                <a:solidFill>
                  <a:srgbClr val="191F28"/>
                </a:solidFill>
                <a:latin typeface="FZ Sans KR"/>
              </a:rPr>
              <a:t>누구를 대상으로, 몇 명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3566160"/>
            <a:ext cx="5172303" cy="109728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61288" y="3767328"/>
            <a:ext cx="237744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0B8A9"/>
                </a:solidFill>
                <a:latin typeface="FZ Sans KR"/>
              </a:rPr>
              <a:t>측정 도구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61288" y="4133087"/>
            <a:ext cx="4404207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>
                <a:solidFill>
                  <a:srgbClr val="191F28"/>
                </a:solidFill>
                <a:latin typeface="FZ Sans KR"/>
              </a:rPr>
              <a:t>무엇으로 측정했는지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42151" y="3566160"/>
            <a:ext cx="5172303" cy="109728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626199" y="3767328"/>
            <a:ext cx="237744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0B8A9"/>
                </a:solidFill>
                <a:latin typeface="FZ Sans KR"/>
              </a:rPr>
              <a:t>분석 방법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26199" y="4133087"/>
            <a:ext cx="4404207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>
                <a:solidFill>
                  <a:srgbClr val="191F28"/>
                </a:solidFill>
                <a:latin typeface="FZ Sans KR"/>
              </a:rPr>
              <a:t>어떤 통계·기법을 썼는지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7240" y="4846320"/>
            <a:ext cx="5172303" cy="109728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161288" y="5047488"/>
            <a:ext cx="237744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0B8A9"/>
                </a:solidFill>
                <a:latin typeface="FZ Sans KR"/>
              </a:rPr>
              <a:t>수집 기간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61288" y="5413248"/>
            <a:ext cx="4404207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>
                <a:solidFill>
                  <a:srgbClr val="191F28"/>
                </a:solidFill>
                <a:latin typeface="FZ Sans KR"/>
              </a:rPr>
              <a:t>언제부터 언제까지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42151" y="4846320"/>
            <a:ext cx="5172303" cy="109728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626199" y="5047488"/>
            <a:ext cx="237744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0B8A9"/>
                </a:solidFill>
                <a:latin typeface="FZ Sans KR"/>
              </a:rPr>
              <a:t>윤리 승인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26199" y="5413248"/>
            <a:ext cx="4404207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>
                <a:solidFill>
                  <a:srgbClr val="191F28"/>
                </a:solidFill>
                <a:latin typeface="FZ Sans KR"/>
              </a:rPr>
              <a:t>IRB 승인 번호 등</a:t>
            </a:r>
          </a:p>
        </p:txBody>
      </p:sp>
      <p:sp>
        <p:nvSpPr>
          <p:cNvPr id="22" name="footer:TextBox 21"/>
          <p:cNvSpPr txBox="1"/>
          <p:nvPr/>
        </p:nvSpPr>
        <p:spPr>
          <a:xfrm>
            <a:off x="777240" y="632764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8B95A1"/>
                </a:solidFill>
                <a:latin typeface="FZ Sans KR"/>
              </a:rPr>
              <a:t>연구 발표</a:t>
            </a:r>
          </a:p>
        </p:txBody>
      </p:sp>
      <p:sp>
        <p:nvSpPr>
          <p:cNvPr id="23" name="footer:TextBox 22"/>
          <p:cNvSpPr txBox="1"/>
          <p:nvPr/>
        </p:nvSpPr>
        <p:spPr>
          <a:xfrm>
            <a:off x="10515600" y="63276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1">
                <a:solidFill>
                  <a:srgbClr val="8B95A1"/>
                </a:solidFill>
                <a:latin typeface="FZ Sans KR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685800"/>
            <a:ext cx="64008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0B8A9"/>
                </a:solidFill>
                <a:latin typeface="FZ Sans KR"/>
              </a:rPr>
              <a:t>04  연구 결과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97280"/>
            <a:ext cx="9875520" cy="1402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000" b="1">
                <a:solidFill>
                  <a:srgbClr val="191F28"/>
                </a:solidFill>
                <a:latin typeface="FZ Sans KR"/>
              </a:rPr>
              <a:t>무엇이 나왔나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777240" y="2331720"/>
          <a:ext cx="6766560" cy="356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7955279" y="2331720"/>
            <a:ext cx="3459175" cy="356616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75319" y="2651760"/>
            <a:ext cx="2819095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00B8A9"/>
                </a:solidFill>
                <a:latin typeface="FZ Sans KR"/>
              </a:rPr>
              <a:t>결과 요약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75319" y="3063240"/>
            <a:ext cx="2819095" cy="2651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400" b="0">
                <a:solidFill>
                  <a:srgbClr val="191F28"/>
                </a:solidFill>
                <a:latin typeface="FZ Sans KR"/>
              </a:rPr>
              <a:t>그래프에서 읽어야 할 핵심을 한두 문장으로 적습니다.
통계적 유의성(p 값 등)이 있다면 함께 밝히세요.</a:t>
            </a:r>
          </a:p>
        </p:txBody>
      </p:sp>
      <p:sp>
        <p:nvSpPr>
          <p:cNvPr id="8" name="footer:TextBox 7"/>
          <p:cNvSpPr txBox="1"/>
          <p:nvPr/>
        </p:nvSpPr>
        <p:spPr>
          <a:xfrm>
            <a:off x="777240" y="632764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8B95A1"/>
                </a:solidFill>
                <a:latin typeface="FZ Sans KR"/>
              </a:rPr>
              <a:t>연구 발표</a:t>
            </a:r>
          </a:p>
        </p:txBody>
      </p:sp>
      <p:sp>
        <p:nvSpPr>
          <p:cNvPr id="9" name="footer:TextBox 8"/>
          <p:cNvSpPr txBox="1"/>
          <p:nvPr/>
        </p:nvSpPr>
        <p:spPr>
          <a:xfrm>
            <a:off x="10515600" y="63276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1">
                <a:solidFill>
                  <a:srgbClr val="8B95A1"/>
                </a:solidFill>
                <a:latin typeface="FZ Sans KR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685800"/>
            <a:ext cx="64008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0B8A9"/>
                </a:solidFill>
                <a:latin typeface="FZ Sans KR"/>
              </a:rPr>
              <a:t>05  논의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97280"/>
            <a:ext cx="9875520" cy="1402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000" b="1">
                <a:solidFill>
                  <a:srgbClr val="191F28"/>
                </a:solidFill>
                <a:latin typeface="FZ Sans KR"/>
              </a:rPr>
              <a:t>이 결과를 어떻게 볼 것인가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2286000"/>
            <a:ext cx="3350666" cy="3246120"/>
          </a:xfrm>
          <a:prstGeom prst="roundRect">
            <a:avLst>
              <a:gd name="adj" fmla="val 5500"/>
            </a:avLst>
          </a:prstGeom>
          <a:solidFill>
            <a:srgbClr val="E0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3000" y="2651760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>
                <a:solidFill>
                  <a:srgbClr val="00B8A9"/>
                </a:solidFill>
                <a:latin typeface="FZ Sans KR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429000"/>
            <a:ext cx="2619146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>
                <a:solidFill>
                  <a:srgbClr val="191F28"/>
                </a:solidFill>
                <a:latin typeface="FZ Sans KR"/>
              </a:rPr>
              <a:t>결과 해석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4041648"/>
            <a:ext cx="2619146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400" b="0">
                <a:solidFill>
                  <a:srgbClr val="4E5968"/>
                </a:solidFill>
                <a:latin typeface="FZ Sans KR"/>
              </a:rPr>
              <a:t>결과가 무엇을 뜻하는지 적습니다.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20514" y="2286000"/>
            <a:ext cx="3350666" cy="324612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86274" y="2651760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>
                <a:solidFill>
                  <a:srgbClr val="00B8A9"/>
                </a:solidFill>
                <a:latin typeface="FZ Sans KR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86274" y="3429000"/>
            <a:ext cx="2619146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>
                <a:solidFill>
                  <a:srgbClr val="191F28"/>
                </a:solidFill>
                <a:latin typeface="FZ Sans KR"/>
              </a:rPr>
              <a:t>선행 연구와 비교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86274" y="4041648"/>
            <a:ext cx="2619146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400" b="0">
                <a:solidFill>
                  <a:srgbClr val="4E5968"/>
                </a:solidFill>
                <a:latin typeface="FZ Sans KR"/>
              </a:rPr>
              <a:t>기존 결과와 같은지 다른지 적습니다.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63788" y="2286000"/>
            <a:ext cx="3350666" cy="324612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429548" y="2651760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>
                <a:solidFill>
                  <a:srgbClr val="00B8A9"/>
                </a:solidFill>
                <a:latin typeface="FZ Sans KR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29548" y="3429000"/>
            <a:ext cx="2619146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>
                <a:solidFill>
                  <a:srgbClr val="191F28"/>
                </a:solidFill>
                <a:latin typeface="FZ Sans KR"/>
              </a:rPr>
              <a:t>예상 밖의 결과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29548" y="4041648"/>
            <a:ext cx="2619146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400" b="0">
                <a:solidFill>
                  <a:srgbClr val="4E5968"/>
                </a:solidFill>
                <a:latin typeface="FZ Sans KR"/>
              </a:rPr>
              <a:t>예상과 달랐던 부분과 그 이유를 적습니다.</a:t>
            </a:r>
          </a:p>
        </p:txBody>
      </p:sp>
      <p:sp>
        <p:nvSpPr>
          <p:cNvPr id="16" name="footer:TextBox 15"/>
          <p:cNvSpPr txBox="1"/>
          <p:nvPr/>
        </p:nvSpPr>
        <p:spPr>
          <a:xfrm>
            <a:off x="777240" y="632764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8B95A1"/>
                </a:solidFill>
                <a:latin typeface="FZ Sans KR"/>
              </a:rPr>
              <a:t>연구 발표</a:t>
            </a:r>
          </a:p>
        </p:txBody>
      </p:sp>
      <p:sp>
        <p:nvSpPr>
          <p:cNvPr id="17" name="footer:TextBox 16"/>
          <p:cNvSpPr txBox="1"/>
          <p:nvPr/>
        </p:nvSpPr>
        <p:spPr>
          <a:xfrm>
            <a:off x="10515600" y="63276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1">
                <a:solidFill>
                  <a:srgbClr val="8B95A1"/>
                </a:solidFill>
                <a:latin typeface="FZ Sans KR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685800"/>
            <a:ext cx="64008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0B8A9"/>
                </a:solidFill>
                <a:latin typeface="FZ Sans KR"/>
              </a:rPr>
              <a:t>06  결론 · 한계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97280"/>
            <a:ext cx="9875520" cy="1402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000" b="1">
                <a:solidFill>
                  <a:srgbClr val="191F28"/>
                </a:solidFill>
                <a:latin typeface="FZ Sans KR"/>
              </a:rPr>
              <a:t>정리와 남은 과제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2286000"/>
            <a:ext cx="10637215" cy="1737360"/>
          </a:xfrm>
          <a:prstGeom prst="roundRect">
            <a:avLst>
              <a:gd name="adj" fmla="val 5500"/>
            </a:avLst>
          </a:prstGeom>
          <a:solidFill>
            <a:srgbClr val="00B8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234440" y="2606040"/>
            <a:ext cx="2743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A5EAE3"/>
                </a:solidFill>
                <a:latin typeface="FZ Sans KR"/>
              </a:rPr>
              <a:t>결론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3017520"/>
            <a:ext cx="9722815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FZ Sans KR"/>
              </a:rPr>
              <a:t>연구 질문에 대한 답을 한 문장으로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4297680"/>
            <a:ext cx="5172303" cy="164592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88720" y="4553712"/>
            <a:ext cx="4349343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>
                <a:solidFill>
                  <a:srgbClr val="191F28"/>
                </a:solidFill>
                <a:latin typeface="FZ Sans KR"/>
              </a:rPr>
              <a:t>연구의 한계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5029200"/>
            <a:ext cx="4349343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0">
                <a:solidFill>
                  <a:srgbClr val="4E5968"/>
                </a:solidFill>
                <a:latin typeface="FZ Sans KR"/>
              </a:rPr>
              <a:t>표본·기간·방법의 제약을 적습니다.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2151" y="4297680"/>
            <a:ext cx="5172303" cy="164592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653631" y="4553712"/>
            <a:ext cx="4349343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>
                <a:solidFill>
                  <a:srgbClr val="191F28"/>
                </a:solidFill>
                <a:latin typeface="FZ Sans KR"/>
              </a:rPr>
              <a:t>후속 연구 제안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53631" y="5029200"/>
            <a:ext cx="4349343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0">
                <a:solidFill>
                  <a:srgbClr val="4E5968"/>
                </a:solidFill>
                <a:latin typeface="FZ Sans KR"/>
              </a:rPr>
              <a:t>다음에 무엇을 다루면 좋을지 적습니다.</a:t>
            </a:r>
          </a:p>
        </p:txBody>
      </p:sp>
      <p:sp>
        <p:nvSpPr>
          <p:cNvPr id="13" name="footer:TextBox 12"/>
          <p:cNvSpPr txBox="1"/>
          <p:nvPr/>
        </p:nvSpPr>
        <p:spPr>
          <a:xfrm>
            <a:off x="777240" y="632764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8B95A1"/>
                </a:solidFill>
                <a:latin typeface="FZ Sans KR"/>
              </a:rPr>
              <a:t>연구 발표</a:t>
            </a:r>
          </a:p>
        </p:txBody>
      </p:sp>
      <p:sp>
        <p:nvSpPr>
          <p:cNvPr id="14" name="footer:TextBox 13"/>
          <p:cNvSpPr txBox="1"/>
          <p:nvPr/>
        </p:nvSpPr>
        <p:spPr>
          <a:xfrm>
            <a:off x="10515600" y="63276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1">
                <a:solidFill>
                  <a:srgbClr val="8B95A1"/>
                </a:solidFill>
                <a:latin typeface="FZ Sans KR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685800"/>
            <a:ext cx="64008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0B8A9"/>
                </a:solidFill>
                <a:latin typeface="FZ Sans KR"/>
              </a:rPr>
              <a:t>07  참고문헌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97280"/>
            <a:ext cx="9875520" cy="1402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000" b="1">
                <a:solidFill>
                  <a:srgbClr val="191F28"/>
                </a:solidFill>
                <a:latin typeface="FZ Sans KR"/>
              </a:rPr>
              <a:t>인용한 자료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2286000"/>
            <a:ext cx="10637215" cy="512064"/>
          </a:xfrm>
          <a:prstGeom prst="rect">
            <a:avLst/>
          </a:prstGeom>
          <a:solidFill>
            <a:srgbClr val="E0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51560" y="243230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00B8A9"/>
                </a:solidFill>
                <a:latin typeface="FZ Sans KR"/>
              </a:rPr>
              <a:t>구분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63240" y="2432304"/>
            <a:ext cx="825977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00B8A9"/>
                </a:solidFill>
                <a:latin typeface="FZ Sans KR"/>
              </a:rPr>
              <a:t>출처 표기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907791"/>
            <a:ext cx="164592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학술지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63240" y="2907791"/>
            <a:ext cx="825977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저자(연도). 제목. 『학술지명』, 권(호), 쪽수.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3304641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51560" y="3419856"/>
            <a:ext cx="164592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단행본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63240" y="3419856"/>
            <a:ext cx="825977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저자(연도). 『제목』. 출판사.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3816705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51560" y="3931920"/>
            <a:ext cx="164592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학위논문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63240" y="3931920"/>
            <a:ext cx="825977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저자(연도). 『제목』. 대학명 석사/박사 학위논문.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7240" y="4328769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51560" y="4443984"/>
            <a:ext cx="164592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웹 자료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63240" y="4443984"/>
            <a:ext cx="825977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기관명(연도). 「문서명」. URL (접속일: 2026.__.__).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7240" y="4840833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777240" y="4892040"/>
            <a:ext cx="10637215" cy="1371600"/>
          </a:xfrm>
          <a:prstGeom prst="roundRect">
            <a:avLst>
              <a:gd name="adj" fmla="val 5500"/>
            </a:avLst>
          </a:prstGeom>
          <a:solidFill>
            <a:srgbClr val="E0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77240" y="4892040"/>
            <a:ext cx="68580" cy="1371600"/>
          </a:xfrm>
          <a:prstGeom prst="rect">
            <a:avLst/>
          </a:prstGeom>
          <a:solidFill>
            <a:srgbClr val="00B8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188720" y="5129783"/>
            <a:ext cx="981425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00B8A9"/>
                </a:solidFill>
                <a:latin typeface="FZ Sans KR"/>
              </a:rPr>
              <a:t>연구 윤리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88720" y="5458968"/>
            <a:ext cx="981425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50" b="0">
                <a:solidFill>
                  <a:srgbClr val="191F28"/>
                </a:solidFill>
                <a:latin typeface="FZ Sans KR"/>
              </a:rPr>
              <a:t>인용은 원문을 확인하고 표기하며, 표기 방식은 학회·학술지 규정을 따르세요. 타인의 연구를 출처 없이 쓰거나 데이터를 임의로 고치는 것은 연구부정행위에 해당합니다.</a:t>
            </a:r>
          </a:p>
        </p:txBody>
      </p:sp>
      <p:sp>
        <p:nvSpPr>
          <p:cNvPr id="23" name="footer:TextBox 22"/>
          <p:cNvSpPr txBox="1"/>
          <p:nvPr/>
        </p:nvSpPr>
        <p:spPr>
          <a:xfrm>
            <a:off x="777240" y="632764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8B95A1"/>
                </a:solidFill>
                <a:latin typeface="FZ Sans KR"/>
              </a:rPr>
              <a:t>연구 발표</a:t>
            </a:r>
          </a:p>
        </p:txBody>
      </p:sp>
      <p:sp>
        <p:nvSpPr>
          <p:cNvPr id="24" name="footer:TextBox 23"/>
          <p:cNvSpPr txBox="1"/>
          <p:nvPr/>
        </p:nvSpPr>
        <p:spPr>
          <a:xfrm>
            <a:off x="10515600" y="63276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1">
                <a:solidFill>
                  <a:srgbClr val="8B95A1"/>
                </a:solidFill>
                <a:latin typeface="FZ Sans KR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685800"/>
            <a:ext cx="64008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0B8A9"/>
                </a:solidFill>
                <a:latin typeface="FZ Sans KR"/>
              </a:rPr>
              <a:t>08  질의응답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97280"/>
            <a:ext cx="9875520" cy="1402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000" b="1">
                <a:solidFill>
                  <a:srgbClr val="191F28"/>
                </a:solidFill>
                <a:latin typeface="FZ Sans KR"/>
              </a:rPr>
              <a:t>감사합니다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2286000"/>
            <a:ext cx="10637215" cy="2011680"/>
          </a:xfrm>
          <a:prstGeom prst="roundRect">
            <a:avLst>
              <a:gd name="adj" fmla="val 5500"/>
            </a:avLst>
          </a:prstGeom>
          <a:solidFill>
            <a:srgbClr val="E0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234440" y="2788920"/>
            <a:ext cx="972281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400" b="1">
                <a:solidFill>
                  <a:srgbClr val="191F28"/>
                </a:solidFill>
                <a:latin typeface="FZ Sans KR"/>
              </a:rPr>
              <a:t>질문을 받겠습니다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4526280"/>
            <a:ext cx="5172303" cy="137160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88720" y="4754880"/>
            <a:ext cx="4349343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0B8A9"/>
                </a:solidFill>
                <a:latin typeface="FZ Sans KR"/>
              </a:rPr>
              <a:t>연락처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5138928"/>
            <a:ext cx="4349343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>
                <a:solidFill>
                  <a:srgbClr val="191F28"/>
                </a:solidFill>
                <a:latin typeface="FZ Sans KR"/>
              </a:rPr>
              <a:t>OOO@OOO.ac.kr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2151" y="4526280"/>
            <a:ext cx="5172303" cy="137160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653631" y="4754880"/>
            <a:ext cx="4349343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0B8A9"/>
                </a:solidFill>
                <a:latin typeface="FZ Sans KR"/>
              </a:rPr>
              <a:t>자료 요청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53631" y="5138928"/>
            <a:ext cx="4349343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>
                <a:solidFill>
                  <a:srgbClr val="191F28"/>
                </a:solidFill>
                <a:latin typeface="FZ Sans KR"/>
              </a:rPr>
              <a:t>발표 자료 · 데이터 공유 방법을 적습니다.</a:t>
            </a:r>
          </a:p>
        </p:txBody>
      </p:sp>
      <p:sp>
        <p:nvSpPr>
          <p:cNvPr id="12" name="footer:TextBox 11"/>
          <p:cNvSpPr txBox="1"/>
          <p:nvPr/>
        </p:nvSpPr>
        <p:spPr>
          <a:xfrm>
            <a:off x="777240" y="632764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8B95A1"/>
                </a:solidFill>
                <a:latin typeface="FZ Sans KR"/>
              </a:rPr>
              <a:t>연구 발표</a:t>
            </a:r>
          </a:p>
        </p:txBody>
      </p:sp>
      <p:sp>
        <p:nvSpPr>
          <p:cNvPr id="13" name="footer:TextBox 12"/>
          <p:cNvSpPr txBox="1"/>
          <p:nvPr/>
        </p:nvSpPr>
        <p:spPr>
          <a:xfrm>
            <a:off x="10515600" y="63276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1">
                <a:solidFill>
                  <a:srgbClr val="8B95A1"/>
                </a:solidFill>
                <a:latin typeface="FZ Sans KR"/>
              </a:rPr>
              <a:t>09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616</Words>
  <Application>Microsoft Office PowerPoint</Application>
  <PresentationFormat>와이드스크린</PresentationFormat>
  <Paragraphs>129</Paragraphs>
  <Slides>9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3" baseType="lpstr">
      <vt:lpstr>FZ Sans KR</vt:lpstr>
      <vt:lpstr>Calibri</vt:lpstr>
      <vt:lpstr>Arial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논문 발표 PPT 템플릿</dc:title>
  <dc:subject>FormZip 무료 PPT 템플릿</dc:subject>
  <dc:creator>FormZip</dc:creator>
  <cp:keywords>PPT, 템플릿, 파워포인트, 무료</cp:keywords>
  <dc:description>래빗브릭스 · myformzip.com 에서 무료로 받을 수 있습니다.</dc:description>
  <cp:lastModifiedBy>FormZip</cp:lastModifiedBy>
  <cp:revision>1</cp:revision>
  <dcterms:created xsi:type="dcterms:W3CDTF">2013-01-27T09:14:16Z</dcterms:created>
  <dcterms:modified xsi:type="dcterms:W3CDTF">2026-07-25T16:17:21Z</dcterms:modified>
  <cp:category>template</cp:category>
</cp:coreProperties>
</file>